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EU AI ACT — EVIDENCE PACK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28600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600" b="1">
                <a:solidFill>
                  <a:srgbClr val="F3F7FC"/>
                </a:solidFill>
                <a:latin typeface="Calibri"/>
              </a:rPr>
              <a:t>62 days to enforceable.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5661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0">
                <a:solidFill>
                  <a:srgbClr val="00D4B8"/>
                </a:solidFill>
                <a:latin typeface="Calibri"/>
              </a:rPr>
              <a:t>High-risk system obligations · Article 6 + Annex III · 2026-08-02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2062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>
                <a:solidFill>
                  <a:srgbClr val="94A3B8"/>
                </a:solidFill>
                <a:latin typeface="Calibri"/>
              </a:rPr>
              <a:t>Customer artifact for INTEGRITAS BUSINESS + SOVEREIGN tier buyers.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9436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94A3B8"/>
                </a:solidFill>
                <a:latin typeface="Calibri"/>
              </a:rPr>
              <a:t>CryptoShield AI · 2026-06-01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3093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Internal use + send-to-procurement: this deck is your evidence trail for AFM, BaFin, AMF, FCA, and your DPO.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F3F7FC"/>
                </a:solidFill>
                <a:latin typeface="Calibri"/>
              </a:rPr>
              <a:t>What changes 2026-08-02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0">
                <a:solidFill>
                  <a:srgbClr val="94A3B8"/>
                </a:solidFill>
                <a:latin typeface="Calibri"/>
              </a:rPr>
              <a:t>GPAI rules already in force since April 2026. High-risk system obligations switch on Aug 2.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63040"/>
            <a:ext cx="5486400" cy="4754880"/>
          </a:xfrm>
          <a:prstGeom prst="rect">
            <a:avLst/>
          </a:prstGeom>
          <a:solidFill>
            <a:srgbClr val="0D1628"/>
          </a:solidFill>
          <a:ln w="9525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600200"/>
            <a:ext cx="51206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>
                <a:solidFill>
                  <a:srgbClr val="EF4444"/>
                </a:solidFill>
                <a:latin typeface="Calibri"/>
              </a:rPr>
              <a:t>Penalty matrix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103120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194560"/>
            <a:ext cx="29260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Prohibited practices (Art 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2194560"/>
            <a:ext cx="19202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EF4444"/>
                </a:solidFill>
                <a:latin typeface="Calibri"/>
              </a:rPr>
              <a:t>€35M  /  7% global turnover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2697479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788920"/>
            <a:ext cx="29260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High-risk obligations (Art 8-15)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2788920"/>
            <a:ext cx="19202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EF4444"/>
                </a:solidFill>
                <a:latin typeface="Calibri"/>
              </a:rPr>
              <a:t>€15M  /  3% global turnover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3291839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3383279"/>
            <a:ext cx="29260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Supplying incorrect info to authority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0" y="3383279"/>
            <a:ext cx="19202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EF4444"/>
                </a:solidFill>
                <a:latin typeface="Calibri"/>
              </a:rPr>
              <a:t>€7.5M  /  1.5% global turnover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886200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3977639"/>
            <a:ext cx="29260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GPAI provider violations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0" y="3977639"/>
            <a:ext cx="19202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EF4444"/>
                </a:solidFill>
                <a:latin typeface="Calibri"/>
              </a:rPr>
              <a:t>€15M  /  3% global turnover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457200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94A3B8"/>
                </a:solidFill>
                <a:latin typeface="Calibri"/>
              </a:rPr>
              <a:t>Whichever is HIGHER applies — the EUR figure is a floor for small companies, the % is a ceiling that bites the giants.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63640" y="1463040"/>
            <a:ext cx="5486400" cy="4754880"/>
          </a:xfrm>
          <a:prstGeom prst="rect">
            <a:avLst/>
          </a:prstGeom>
          <a:solidFill>
            <a:srgbClr val="0D1628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92240" y="1600200"/>
            <a:ext cx="51206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>
                <a:solidFill>
                  <a:srgbClr val="D4AF37"/>
                </a:solidFill>
                <a:latin typeface="Calibri"/>
              </a:rPr>
              <a:t>Enforcement timeline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2103120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29400" y="2194560"/>
            <a:ext cx="1554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D4AF37"/>
                </a:solidFill>
                <a:latin typeface="Calibri"/>
              </a:rPr>
              <a:t>2026-08-02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0" y="219456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High-risk obligations enforceable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2697479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29400" y="2788920"/>
            <a:ext cx="1554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D4AF37"/>
                </a:solidFill>
                <a:latin typeface="Calibri"/>
              </a:rPr>
              <a:t>2026-08-02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278892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GPAI Commission enforcement powers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92240" y="3291839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29400" y="3383279"/>
            <a:ext cx="1554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D4AF37"/>
                </a:solidFill>
                <a:latin typeface="Calibri"/>
              </a:rPr>
              <a:t>Now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29600" y="3383279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GPAI rules already in force (Apr 2026)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92240" y="3886200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629400" y="3977639"/>
            <a:ext cx="1554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D4AF37"/>
                </a:solidFill>
                <a:latin typeface="Calibri"/>
              </a:rPr>
              <a:t>Now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29600" y="3977639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Prohibited practices already banned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92240" y="4480560"/>
            <a:ext cx="5029200" cy="502920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629400" y="4572000"/>
            <a:ext cx="1554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D4AF37"/>
                </a:solidFill>
                <a:latin typeface="Calibri"/>
              </a:rPr>
              <a:t>2027-08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29600" y="4572000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Existing high-risk systems must conform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92240" y="516636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94A3B8"/>
                </a:solidFill>
                <a:latin typeface="Calibri"/>
              </a:rPr>
              <a:t>Same date the Commission's enforcement powers under the GPAI regime switch on — coordinated push.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D4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F3F7FC"/>
                </a:solidFill>
                <a:latin typeface="Calibri"/>
              </a:rPr>
              <a:t>The 8 high-risk system obligations · Articles 8 – 15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115568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1097280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Risk management 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50876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Continuous, iterative, throughout the lifecycle. Identify + analyse + evaluate.</a:t>
            </a:r>
          </a:p>
        </p:txBody>
      </p:sp>
      <p:sp>
        <p:nvSpPr>
          <p:cNvPr id="9" name="Rectangle 8"/>
          <p:cNvSpPr/>
          <p:nvPr/>
        </p:nvSpPr>
        <p:spPr>
          <a:xfrm>
            <a:off x="6263640" y="100584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46520" y="1115568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52360" y="1097280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Data + data governance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150876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Training / validation / test data: relevance, representativeness, free of errors, completeness.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28600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2395728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37360" y="2377440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Technical documentation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78892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Drafted BEFORE placing on the market. Demonstrates compliance to authorities.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228600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46520" y="2395728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52360" y="2377440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Record-keeping (logging)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78892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Automatic logs of operation. Traceability of system's functioning throughout its lifecycle.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356616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3675887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37360" y="3657600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Transparency to deployers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06908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Clear instructions for use. Deployers must understand how to interpret outputs.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63640" y="356616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3675887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52360" y="3657600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Human oversight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06908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Effective oversight measures by natural persons. Mitigation of risks, including automation bias.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484632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4956048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37360" y="4937759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Accuracy + robustness + cybersec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34924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Appropriate accuracy. Robust against errors + faults + inconsistencies. Resilient to attacks.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63640" y="4846320"/>
            <a:ext cx="5440680" cy="118872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4956048"/>
            <a:ext cx="822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D4AF37"/>
                </a:solidFill>
                <a:latin typeface="Calibri"/>
              </a:rPr>
              <a:t>Art 16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52360" y="4937759"/>
            <a:ext cx="402336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>
                <a:solidFill>
                  <a:srgbClr val="F3F7FC"/>
                </a:solidFill>
                <a:latin typeface="Calibri"/>
              </a:rPr>
              <a:t>Quality management system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46520" y="5349240"/>
            <a:ext cx="512064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Provider has a documented QMS — strategies, procedures, examination + testing + validation.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D4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INTEGRITAS coverage matrix — what we shoulder, what stays your job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914400"/>
            <a:ext cx="11091672" cy="38404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987552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OBLIGATION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987552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COVERAGE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7840" y="987552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TIER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0" y="98755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00D4B8"/>
                </a:solidFill>
                <a:latin typeface="Calibri"/>
              </a:rPr>
              <a:t>WHAT INTEGRITAS DELIVERS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138988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155448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9 — Risk management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15544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840" y="15544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40880" y="15544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Continuous runtime risk telemetry · automatic mitigation evidence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2029967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21945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10 — Data + data governance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21945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PARTIAL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77840" y="21945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80" y="219456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We attest the data the agent SAW; you attest the training set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67004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28346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11 — Technical docs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0" y="28346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7840" y="28346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0880" y="28346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Auto-generated technical brief + Pre-Deploy Audit cert (verify-cert.html)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31012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347472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12 — Record-keeping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347472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347472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0880" y="34747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Every mediated action cryptographically logged + retained 5y minimum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395020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41148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13 — Transparency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800" y="411480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77840" y="411480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40880" y="41148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Output annotations + machine-readable disclosure in every response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8640" y="459028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77240" y="475488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14 — Human oversight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4754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577840" y="475488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40880" y="47548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Kill-switch event records + SBV shadow-board veto + RWS reversal window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523036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77240" y="53949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15 — Accuracy + robustness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14800" y="53949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22C55E"/>
                </a:solidFill>
                <a:latin typeface="Calibri"/>
              </a:rPr>
              <a:t>FULL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77840" y="539496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BUSINESS+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40880" y="539496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58/58 red-team checks pass continuously · 7+3 escape vectors closed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87044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77240" y="60350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F3F7FC"/>
                </a:solidFill>
                <a:latin typeface="Calibri"/>
              </a:rPr>
              <a:t>Art 16 — Quality mgmt system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14800" y="60350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EVIDENCE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577840" y="6035040"/>
            <a:ext cx="1371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D4AF37"/>
                </a:solidFill>
                <a:latin typeface="Calibri"/>
              </a:rPr>
              <a:t>SOVEREIGN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040880" y="60350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Your QMS · we provide the evidence stream + audit-ready exports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Tier ladder: BUSINESS €4,999/mo covers all FULL rows · SOVEREIGN €7.5k+/mo adds Art-16 QMS evidence stream.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Inside the evidence pack — what your auditor receives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23444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1097280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Machine-checkable rule pack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463040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MiCA · EU AI Act · DORA · AMLR as JSON · YAML · OSCAL. Drop into your GRC tool of choice.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938528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167128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029968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Pre-Deploy Audit certificate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95728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Standalone /verify-cert.html dial-able by anyone from any browser. The only publicly-verifiable agent cert on the market.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871216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099816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2962656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Runtime mediation log (last 90 days)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3328416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Every agent action · cryptographically chained · timestamped · retained 5 years per Art 12.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803904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032504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389534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Red-team result book (58/58 PASS)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26110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10 open scenarios scored against 7 vectors + 3 systemic locks. Reproducible citations.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4736592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65192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22C55E"/>
                </a:solidFill>
                <a:latin typeface="Calibri"/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4480" y="4828031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Containment-not-detection authority cite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54480" y="5193792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NIST CAISI + UK AISI + Gray Swan joint study — 250,000+ attacks, 100% hijack rate. INTEGRITAS = the recommended posture.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5669279"/>
            <a:ext cx="11091672" cy="86868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897879"/>
            <a:ext cx="640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200" b="1">
                <a:solidFill>
                  <a:srgbClr val="00D4B8"/>
                </a:solidFill>
                <a:latin typeface="Calibri"/>
              </a:rPr>
              <a:t>06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4480" y="5760719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Article-by-article evidence map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54480" y="6126479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3F7FC"/>
                </a:solidFill>
                <a:latin typeface="Calibri"/>
              </a:rPr>
              <a:t>Each obligation (8-16) ↔ specific INTEGRITAS log + record + endpoint. No 'we comply' hand-waving.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Compliance gate — 8 questions to answer BEFORE 2026-08-02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161288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116128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Have you classified each AI system you operate under Annex III (high-risk) and Art 5 (prohibited)?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664208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1819656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819656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For each high-risk system, do you have a documented risk-management process under Art 9?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322576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478024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478024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Can you demonstrate the training / validation / test data meets Art 10 quality criteria?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2980944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3136391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136391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Is the technical documentation under Art 11 drafted, dated, and retained?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639311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794759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3794759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Are logs of operation captured automatically and retained for the legal minimum (Art 12)?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297679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" y="4453127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453127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Does the deployer receive the Art 13 transparency disclosures in the language they need?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4956047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111495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5111495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Is human-oversight effective — measurable kill-switch + intervention pathway (Art 14)?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614415"/>
            <a:ext cx="11091672" cy="566928"/>
          </a:xfrm>
          <a:prstGeom prst="rect">
            <a:avLst/>
          </a:prstGeom>
          <a:solidFill>
            <a:srgbClr val="0D1628"/>
          </a:solidFill>
          <a:ln w="9525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5769863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08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1600" y="5769863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Have you mapped the obligations onto your QMS and assigned an Art 16 responsible person?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00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94A3B8"/>
                </a:solidFill>
                <a:latin typeface="Calibri"/>
              </a:rPr>
              <a:t>Any 'no' = a buyer who needs INTEGRITAS BUSINESS+ in the next 62 days. INTG-AE-SELFSERVE qualification gate.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1">
                <a:solidFill>
                  <a:srgbClr val="F3F7FC"/>
                </a:solidFill>
                <a:latin typeface="Calibri"/>
              </a:rPr>
              <a:t>Pricing + how to claim the evidence pack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5440680" cy="5029200"/>
          </a:xfrm>
          <a:prstGeom prst="rect">
            <a:avLst/>
          </a:prstGeom>
          <a:solidFill>
            <a:srgbClr val="0D1628"/>
          </a:solidFill>
          <a:ln w="9525">
            <a:solidFill>
              <a:srgbClr val="00D4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14300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>
                <a:solidFill>
                  <a:srgbClr val="00D4B8"/>
                </a:solidFill>
                <a:latin typeface="Calibri"/>
              </a:rPr>
              <a:t>INTEGRITAS BUSINESS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55448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€4,999 /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9202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94A3B8"/>
                </a:solidFill>
                <a:latin typeface="Calibri"/>
              </a:rPr>
              <a:t>Included: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331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All FULL-coverage articles 9, 11, 12, 13, 14, 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660903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Auto-generated technical brief (Art 11)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990087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Verify-cert.html publicly-verifiable cert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3319271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5y retention runtime log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648455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Red-team result book + 58/58 attestation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977639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1 evidence-pack export / month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4306824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Up to 50 mediated agents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55778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D4AF37"/>
                </a:solidFill>
                <a:latin typeface="Calibri"/>
              </a:rPr>
              <a:t>Best for: in-scope EU operators, 10–500 employees, single jurisdiction.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1005840"/>
            <a:ext cx="5440680" cy="5029200"/>
          </a:xfrm>
          <a:prstGeom prst="rect">
            <a:avLst/>
          </a:prstGeom>
          <a:solidFill>
            <a:srgbClr val="0D1628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1143000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>
                <a:solidFill>
                  <a:srgbClr val="D4AF37"/>
                </a:solidFill>
                <a:latin typeface="Calibri"/>
              </a:rPr>
              <a:t>INTEGRITAS SOVEREIGN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155448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>
                <a:solidFill>
                  <a:srgbClr val="F3F7FC"/>
                </a:solidFill>
                <a:latin typeface="Calibri"/>
              </a:rPr>
              <a:t>from €7,500 / month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1920240"/>
            <a:ext cx="51206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94A3B8"/>
                </a:solidFill>
                <a:latin typeface="Calibri"/>
              </a:rPr>
              <a:t>Adds on top of BUSINESS: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2331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Art 16 QMS evidence stream (continuous export)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2660903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Multi-jurisdiction reg-pack (MiCA + DORA + AMLR + EU AI Act + GENIUS Act)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2990087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Dedicated success engineer + 24/5 SLA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3319271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Unlimited evidence-pack exports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3648455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PQC quantum-safe identity baseline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3977639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Per-tenant isolated containment cage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3680" y="4306824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F3F7FC"/>
                </a:solidFill>
                <a:latin typeface="Calibri"/>
              </a:rPr>
              <a:t>·  Unlimited mediated agents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55778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D4AF37"/>
                </a:solidFill>
                <a:latin typeface="Calibri"/>
              </a:rPr>
              <a:t>Best for: cross-EU groups, regulated financial / banking / health, board-level oversight.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22C55E"/>
                </a:solidFill>
                <a:latin typeface="Calibri"/>
              </a:rPr>
              <a:t>To claim: ping success@cryptoshieldai.ai with subject "EU AI Act evidence pack — &lt;your tier&gt;". 24h turnaround.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408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743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800" b="1">
                <a:solidFill>
                  <a:srgbClr val="F3F7FC"/>
                </a:solidFill>
                <a:latin typeface="Calibri"/>
              </a:rPr>
              <a:t>References · provenance trail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>
                <a:solidFill>
                  <a:srgbClr val="94A3B8"/>
                </a:solidFill>
                <a:latin typeface="Calibri"/>
              </a:rPr>
              <a:t>Customer-facing artifact — every claim cited below is independently verifiable.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097280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EU AI Act enforceable dates + GPAI timeline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38988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European Commission digital-strategy portal — AI Act application timeline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6459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Regulation (EU) 2024/1689 — Official Journal of the European Union, 13 June 2024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90195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Latham &amp; Watkins client alert — high-risk obligations 2026-08-02 + penalties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57984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DLA Piper — EU AI Act fines + enforcement landscape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505456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Article-level obligations (Art 9-16)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798064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Regulation (EU) 2024/1689 Chapter III Sections 1 + 2 — high-risk AI systems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054096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Recitals 64-78 — risk management, data governance, technical documentation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401568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Authority cite — containment posture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694176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NIST CAISI Research Blog — joint study writeup (with UK AISI + Gray Swan)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9502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CLTC Berkeley publication — 250,000+ attacks, 100% hijack rate against frontier models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420624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TechUK AI Safety Report 2026 — containment-vs-detection recommendation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553712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>
                <a:solidFill>
                  <a:srgbClr val="D4AF37"/>
                </a:solidFill>
                <a:latin typeface="Calibri"/>
              </a:rPr>
              <a:t>INTEGRITAS coverage attestations (internal)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48463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docs/wallet_no_drain/Global_Scan_2026_06_01.pptx — running authority cite log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510235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verify-cert.html — publicly-verifiable Pre-Deploy Audit cert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358384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AUDIT_FINDINGS_PRE_FORGE.md — KEYCAGE-MS self-audit + invariant suite (commit 2cb718b)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5614416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>
                <a:solidFill>
                  <a:srgbClr val="F3F7FC"/>
                </a:solidFill>
                <a:latin typeface="Calibri"/>
              </a:rPr>
              <a:t>·  Foundry CI green badge: github.com/adamsjeng63-collab/cryptoshield-grc/actions/workflows/foundry.yml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4465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>
                <a:solidFill>
                  <a:srgbClr val="94A3B8"/>
                </a:solidFill>
                <a:latin typeface="Calibri"/>
              </a:rPr>
              <a:t>Provenance law 2026-06-01: every customer-facing artifact closes with this slide. No URL listed = no claim made in deck.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