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4630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D4AF37"/>
                </a:solidFill>
                <a:latin typeface="Calibri"/>
              </a:rPr>
              <a:t>GENIUS ACT — PPSI EVIDENCE PACK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03120"/>
            <a:ext cx="109728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000" b="1">
                <a:solidFill>
                  <a:srgbClr val="F3F7FC"/>
                </a:solidFill>
                <a:latin typeface="Calibri"/>
              </a:rPr>
              <a:t>Payment Stablecoin Issuers, meet the BSA.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4747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0">
                <a:solidFill>
                  <a:srgbClr val="00D4B8"/>
                </a:solidFill>
                <a:latin typeface="Calibri"/>
              </a:rPr>
              <a:t>Treasury / FinCEN / OFAC joint NPRM — Federal Register 2026-03-02 · comment window open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411480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>
                <a:solidFill>
                  <a:srgbClr val="94A3B8"/>
                </a:solidFill>
                <a:latin typeface="Calibri"/>
              </a:rPr>
              <a:t>Customer artifact for CUSTODIA + GRC Tier 2 buyers preparing for final-rule cutover.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85216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94A3B8"/>
                </a:solidFill>
                <a:latin typeface="Calibri"/>
              </a:rPr>
              <a:t>CryptoShield AI · 2026-06-01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2179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94A3B8"/>
                </a:solidFill>
                <a:latin typeface="Calibri"/>
              </a:rPr>
              <a:t>Status: PROPOSED rule. Prepare now; the BSA obligations the NPRM proposes are not new — they are how every BSA financial institution already operates.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53796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94A3B8"/>
                </a:solidFill>
                <a:latin typeface="Calibri"/>
              </a:rPr>
              <a:t>Internal use + send-to-procurement: this deck is your evidence trail for FinCEN examiners, OFAC, and your BSA officer.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F3F7FC"/>
                </a:solidFill>
                <a:latin typeface="Calibri"/>
              </a:rPr>
              <a:t>What the NPRM proposes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0">
                <a:solidFill>
                  <a:srgbClr val="94A3B8"/>
                </a:solidFill>
                <a:latin typeface="Calibri"/>
              </a:rPr>
              <a:t>Treasury, FinCEN, and OFAC are aligning on a joint framework that treats Payment Stablecoin Issuers (PPSIs) as BSA financial institutions.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63040"/>
            <a:ext cx="11091672" cy="5029200"/>
          </a:xfrm>
          <a:prstGeom prst="rect">
            <a:avLst/>
          </a:prstGeom>
          <a:solidFill>
            <a:srgbClr val="0D1628"/>
          </a:solidFill>
          <a:ln w="9525"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600200"/>
            <a:ext cx="1069848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>
                <a:solidFill>
                  <a:srgbClr val="F3F7FC"/>
                </a:solidFill>
                <a:latin typeface="Calibri"/>
              </a:rPr>
              <a:t>The headline:
PPSIs would be brought into the same supervisory perimeter as banks, MSBs, and broker-dealers under the
Bank Secrecy Act — meaning the entire BSA stack applies (KYC / CIP, AML program, sanctions screening,
SAR + CTR reporting, recordkeeping, independent testing, written program, qualified BSA officer).
What's NEW for stablecoin operators that previously sat outside BSA scope:
  ·  KYC on EVERY user holding a meaningful position — not just the on-ramp
  ·  Transaction monitoring with real-time on-chain analytics (sanctions, structuring, peeling)
  ·  Suspicious Activity Reports filed to FinCEN within the standard 30-day window
  ·  OFAC sanctions screening at issuance, redemption, AND transfer (the 3-point check)
  ·  Periodic independent testing — annual at minimum, more often at examiner discretion
What's NOT in this deck because it would be invented:
  ·  Specific final-rule effective date — comment window still open, no final timeline yet
  ·  Specific monetary thresholds where stricter obligations kick in — those will land at final rule
  ·  Specific OCC supervisory expectations for federally-chartered stablecoin issuers — OCC Bulletin
    2026-3 covers the framing but the operating playbook is still being written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D4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F3F7FC"/>
                </a:solidFill>
                <a:latin typeface="Calibri"/>
              </a:rPr>
              <a:t>The BSA stack PPSIs will need — 8 obligation pillars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005840"/>
            <a:ext cx="5440680" cy="118872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115568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D4AF37"/>
                </a:solidFill>
                <a:latin typeface="Calibri"/>
              </a:rPr>
              <a:t>KYC / CIP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508760"/>
            <a:ext cx="512064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Customer Identification + verification at onboarding. Risk-based diligence on enhanced-risk profiles.</a:t>
            </a:r>
          </a:p>
        </p:txBody>
      </p:sp>
      <p:sp>
        <p:nvSpPr>
          <p:cNvPr id="8" name="Rectangle 7"/>
          <p:cNvSpPr/>
          <p:nvPr/>
        </p:nvSpPr>
        <p:spPr>
          <a:xfrm>
            <a:off x="6263640" y="1005840"/>
            <a:ext cx="5440680" cy="118872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46520" y="1115568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D4AF37"/>
                </a:solidFill>
                <a:latin typeface="Calibri"/>
              </a:rPr>
              <a:t>Written AML program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508760"/>
            <a:ext cx="512064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Documented program, board-approved, periodically updated. Names a qualified BSA officer.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2286000"/>
            <a:ext cx="5440680" cy="118872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2395728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D4AF37"/>
                </a:solidFill>
                <a:latin typeface="Calibri"/>
              </a:rPr>
              <a:t>Sanctions screening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2788920"/>
            <a:ext cx="512064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OFAC SDN list + sectoral sanctions + 50% rule. Block prohibited counterparties before settlement.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63640" y="2286000"/>
            <a:ext cx="5440680" cy="118872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46520" y="2395728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D4AF37"/>
                </a:solidFill>
                <a:latin typeface="Calibri"/>
              </a:rPr>
              <a:t>Transaction monitoring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788920"/>
            <a:ext cx="512064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Real-time + retrospective monitoring for structuring, peeling, mixers, sanctioned-jurisdiction nexus.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3566160"/>
            <a:ext cx="5440680" cy="118872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1520" y="3675887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D4AF37"/>
                </a:solidFill>
                <a:latin typeface="Calibri"/>
              </a:rPr>
              <a:t>SAR filing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4069080"/>
            <a:ext cx="512064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Suspicious Activity Reports to FinCEN within 30 days. Continuing-activity SARs every 90 days.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63640" y="3566160"/>
            <a:ext cx="5440680" cy="118872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46520" y="3675887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D4AF37"/>
                </a:solidFill>
                <a:latin typeface="Calibri"/>
              </a:rPr>
              <a:t>CTR + reporting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4069080"/>
            <a:ext cx="512064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Currency Transaction Reports above thresholds. Aggregate-reporting where applicable.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" y="4846320"/>
            <a:ext cx="5440680" cy="118872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31520" y="4956048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D4AF37"/>
                </a:solidFill>
                <a:latin typeface="Calibri"/>
              </a:rPr>
              <a:t>Recordkeeping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5349240"/>
            <a:ext cx="512064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5-year retention minimum on customer files, transaction logs, screening results, SAR/CTR copies.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63640" y="4846320"/>
            <a:ext cx="5440680" cy="118872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46520" y="4956048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D4AF37"/>
                </a:solidFill>
                <a:latin typeface="Calibri"/>
              </a:rPr>
              <a:t>Independent testing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5349240"/>
            <a:ext cx="512064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Annual independent BSA audit at minimum. More frequent at examiner discretion.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F3F7FC"/>
                </a:solidFill>
                <a:latin typeface="Calibri"/>
              </a:rPr>
              <a:t>Penalty surface — the BSA framework that already applies to banks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94A3B8"/>
                </a:solidFill>
                <a:latin typeface="Calibri"/>
              </a:rPr>
              <a:t>When PPSIs become BSA financial institutions, these are the penalty ranges already in force for the broader BSA-regulated population.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63040"/>
            <a:ext cx="11091672" cy="4937760"/>
          </a:xfrm>
          <a:prstGeom prst="rect">
            <a:avLst/>
          </a:prstGeom>
          <a:solidFill>
            <a:srgbClr val="0D1628"/>
          </a:solidFill>
          <a:ln w="9525">
            <a:solidFill>
              <a:srgbClr val="EF44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77240" y="1691640"/>
            <a:ext cx="10607040" cy="594360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" y="1810512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Civil — willful violation of recordkeeping / reporting (per violation)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0" y="1810512"/>
            <a:ext cx="4846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EF4444"/>
                </a:solidFill>
                <a:latin typeface="Calibri"/>
              </a:rPr>
              <a:t>Up to ~$25k OR the amount of the underlying transaction (FinCEN civil penalty matrix)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2377440"/>
            <a:ext cx="10607040" cy="594360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496312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Civil — pattern of negligent violations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496312"/>
            <a:ext cx="4846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EF4444"/>
                </a:solidFill>
                <a:latin typeface="Calibri"/>
              </a:rPr>
              <a:t>Per-violation + per-day enhancements; aggregated by examiner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3063240"/>
            <a:ext cx="10607040" cy="594360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60120" y="3182112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Criminal — willful violation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3680" y="3182112"/>
            <a:ext cx="4846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EF4444"/>
                </a:solidFill>
                <a:latin typeface="Calibri"/>
              </a:rPr>
              <a:t>Up to 10 years imprisonment + criminal fines (31 U.S.C. § 5322)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749039"/>
            <a:ext cx="10607040" cy="594360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60120" y="3867911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OFAC — sanctions program violations (statutory)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3867911"/>
            <a:ext cx="4846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EF4444"/>
                </a:solidFill>
                <a:latin typeface="Calibri"/>
              </a:rPr>
              <a:t>Up to ~$300k+ per violation (IEEPA-based; adjusted annually for inflation)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7240" y="4434840"/>
            <a:ext cx="10607040" cy="594360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60120" y="4553712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OFAC — criminal sanctions violation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83680" y="4553712"/>
            <a:ext cx="4846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EF4444"/>
                </a:solidFill>
                <a:latin typeface="Calibri"/>
              </a:rPr>
              <a:t>Up to 20 years imprisonment + significant fines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77240" y="5120640"/>
            <a:ext cx="10607040" cy="594360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60120" y="5239512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Consent-order / restitution settlements (recent BSA history)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3680" y="5239512"/>
            <a:ext cx="4846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EF4444"/>
                </a:solidFill>
                <a:latin typeface="Calibri"/>
              </a:rPr>
              <a:t>Multi-hundred-million-dollar consent orders are routine for systemic BSA failures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5897879"/>
            <a:ext cx="106070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94A3B8"/>
                </a:solidFill>
                <a:latin typeface="Calibri"/>
              </a:rPr>
              <a:t>Sticker-shock principle: BSA penalties scale with size + duration + intent. The risk is rarely the maximum number — it is the consent order + remediation cost + reputational damage.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D4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1">
                <a:solidFill>
                  <a:srgbClr val="F3F7FC"/>
                </a:solidFill>
                <a:latin typeface="Calibri"/>
              </a:rPr>
              <a:t>Coverage matrix — what CryptoShield shoulders, what stays your job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914400"/>
            <a:ext cx="11091672" cy="38404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987552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00D4B8"/>
                </a:solidFill>
                <a:latin typeface="Calibri"/>
              </a:rPr>
              <a:t>OBLIGATION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987552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00D4B8"/>
                </a:solidFill>
                <a:latin typeface="Calibri"/>
              </a:rPr>
              <a:t>COVERAGE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77840" y="987552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00D4B8"/>
                </a:solidFill>
                <a:latin typeface="Calibri"/>
              </a:rPr>
              <a:t>TIER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40880" y="987552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00D4B8"/>
                </a:solidFill>
                <a:latin typeface="Calibri"/>
              </a:rPr>
              <a:t>WHAT WE DELIVER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1389888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155448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3F7FC"/>
                </a:solidFill>
                <a:latin typeface="Calibri"/>
              </a:rPr>
              <a:t>KYC / CIP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800" y="15544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22C55E"/>
                </a:solidFill>
                <a:latin typeface="Calibri"/>
              </a:rPr>
              <a:t>FULL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77840" y="15544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D4AF37"/>
                </a:solidFill>
                <a:latin typeface="Calibri"/>
              </a:rPr>
              <a:t>CUSTODIA Growth+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040880" y="155448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Onboarding + risk-tier + EDD record + retention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2029967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219456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3F7FC"/>
                </a:solidFill>
                <a:latin typeface="Calibri"/>
              </a:rPr>
              <a:t>Written AML program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4800" y="219456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D4AF37"/>
                </a:solidFill>
                <a:latin typeface="Calibri"/>
              </a:rPr>
              <a:t>EVIDENCE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77840" y="219456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D4AF37"/>
                </a:solidFill>
                <a:latin typeface="Calibri"/>
              </a:rPr>
              <a:t>GRC Tier 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40880" y="219456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Auto-generated program template + board-approved trail; your officer signs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2670048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77240" y="283464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3F7FC"/>
                </a:solidFill>
                <a:latin typeface="Calibri"/>
              </a:rPr>
              <a:t>Sanctions screening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14800" y="283464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22C55E"/>
                </a:solidFill>
                <a:latin typeface="Calibri"/>
              </a:rPr>
              <a:t>FULL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77840" y="283464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D4AF37"/>
                </a:solidFill>
                <a:latin typeface="Calibri"/>
              </a:rPr>
              <a:t>CUSTODIA Growth+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40880" y="283464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OFAC SDN + 50% rule + sectoral + DPRK Lazarus tracking, real-time block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3310128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347472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3F7FC"/>
                </a:solidFill>
                <a:latin typeface="Calibri"/>
              </a:rPr>
              <a:t>Transaction monitoring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14800" y="347472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22C55E"/>
                </a:solidFill>
                <a:latin typeface="Calibri"/>
              </a:rPr>
              <a:t>FULL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77840" y="347472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D4AF37"/>
                </a:solidFill>
                <a:latin typeface="Calibri"/>
              </a:rPr>
              <a:t>CUSTODIA Scale+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040880" y="347472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Structuring + peeling + mixer + jurisdiction-nexus typologies, ML-assisted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" y="3950208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41148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3F7FC"/>
                </a:solidFill>
                <a:latin typeface="Calibri"/>
              </a:rPr>
              <a:t>SAR filing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14800" y="411480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D4AF37"/>
                </a:solidFill>
                <a:latin typeface="Calibri"/>
              </a:rPr>
              <a:t>ASSIST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77840" y="411480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D4AF37"/>
                </a:solidFill>
                <a:latin typeface="Calibri"/>
              </a:rPr>
              <a:t>GRC Tier 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40880" y="411480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Auto-drafted SAR with evidence chain; your BSA officer files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48640" y="4590288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777240" y="475488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3F7FC"/>
                </a:solidFill>
                <a:latin typeface="Calibri"/>
              </a:rPr>
              <a:t>CTR + reporting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14800" y="47548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D4AF37"/>
                </a:solidFill>
                <a:latin typeface="Calibri"/>
              </a:rPr>
              <a:t>ASSIST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577840" y="47548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D4AF37"/>
                </a:solidFill>
                <a:latin typeface="Calibri"/>
              </a:rPr>
              <a:t>GRC Tier 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040880" y="475488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Threshold computation + draft; your team files via BSA E-Filing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48640" y="5230368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77240" y="539496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3F7FC"/>
                </a:solidFill>
                <a:latin typeface="Calibri"/>
              </a:rPr>
              <a:t>Recordkeeping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114800" y="539496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22C55E"/>
                </a:solidFill>
                <a:latin typeface="Calibri"/>
              </a:rPr>
              <a:t>FULL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577840" y="539496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D4AF37"/>
                </a:solidFill>
                <a:latin typeface="Calibri"/>
              </a:rPr>
              <a:t>CUSTODIA Growth+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040880" y="539496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5-year retention on every onboarded user, every txn, every screening hit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8640" y="5870448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777240" y="603504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3F7FC"/>
                </a:solidFill>
                <a:latin typeface="Calibri"/>
              </a:rPr>
              <a:t>Independent testing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114800" y="603504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D4AF37"/>
                </a:solidFill>
                <a:latin typeface="Calibri"/>
              </a:rPr>
              <a:t>ASSIST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577840" y="603504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D4AF37"/>
                </a:solidFill>
                <a:latin typeface="Calibri"/>
              </a:rPr>
              <a:t>GRC Tier 2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040880" y="603504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Test evidence pack export ahead of annual BSA audit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48640" y="644652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94A3B8"/>
                </a:solidFill>
                <a:latin typeface="Calibri"/>
              </a:rPr>
              <a:t>CUSTODIA Growth €2,999/mo + Scale €7,999/mo cover the FULL rows · GRC Tier 2 €149,999/mo (+20 workspaces) wraps the EVIDENCE + ASSIST rows for the BSA officer.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1">
                <a:solidFill>
                  <a:srgbClr val="F3F7FC"/>
                </a:solidFill>
                <a:latin typeface="Calibri"/>
              </a:rPr>
              <a:t>Inside the evidence pack — what your BSA officer + examiner receives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005840"/>
            <a:ext cx="11091672" cy="86868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234440"/>
            <a:ext cx="640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00D4B8"/>
                </a:solidFill>
                <a:latin typeface="Calibri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1097280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F3F7FC"/>
                </a:solidFill>
                <a:latin typeface="Calibri"/>
              </a:rPr>
              <a:t>Customer file index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463040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Every onboarded user · CIP record · risk-tier · EDD where applicable · sanctions-clear timestamp.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1938528"/>
            <a:ext cx="11091672" cy="86868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167128"/>
            <a:ext cx="640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00D4B8"/>
                </a:solidFill>
                <a:latin typeface="Calibri"/>
              </a:rP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2029968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F3F7FC"/>
                </a:solidFill>
                <a:latin typeface="Calibri"/>
              </a:rPr>
              <a:t>Sanctions screening attestation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2395728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OFAC SDN list version pinned to each screening event. 50% rule logic shown. Sectoral hits highlighted.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871216"/>
            <a:ext cx="11091672" cy="86868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3099816"/>
            <a:ext cx="640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00D4B8"/>
                </a:solidFill>
                <a:latin typeface="Calibri"/>
              </a:rPr>
              <a:t>03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2962656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F3F7FC"/>
                </a:solidFill>
                <a:latin typeface="Calibri"/>
              </a:rPr>
              <a:t>Transaction monitoring book (rolling 90 days)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54480" y="3328416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Every flagged transaction · typology that fired · disposition · escalation path. Reproducible queries.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3803904"/>
            <a:ext cx="11091672" cy="86868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4032504"/>
            <a:ext cx="640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00D4B8"/>
                </a:solidFill>
                <a:latin typeface="Calibri"/>
              </a:rPr>
              <a:t>04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3895344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F3F7FC"/>
                </a:solidFill>
                <a:latin typeface="Calibri"/>
              </a:rPr>
              <a:t>Draft SARs + CTRs awaiting officer review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54480" y="4261104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Auto-assembled with evidence chain. Your BSA officer reviews, signs, files.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4736592"/>
            <a:ext cx="11091672" cy="86868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65192"/>
            <a:ext cx="640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00D4B8"/>
                </a:solidFill>
                <a:latin typeface="Calibri"/>
              </a:rPr>
              <a:t>05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54480" y="4828031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F3F7FC"/>
                </a:solidFill>
                <a:latin typeface="Calibri"/>
              </a:rPr>
              <a:t>AML program document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54480" y="5193792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Written program template populated with your operating parameters. Board-approval cover sheet.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5669279"/>
            <a:ext cx="11091672" cy="86868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5897879"/>
            <a:ext cx="640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00D4B8"/>
                </a:solidFill>
                <a:latin typeface="Calibri"/>
              </a:rPr>
              <a:t>06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54480" y="5760719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F3F7FC"/>
                </a:solidFill>
                <a:latin typeface="Calibri"/>
              </a:rPr>
              <a:t>Article-by-article evidence map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54480" y="6126479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Each BSA obligation pillar ↔ specific CUSTODIA record + endpoint. No 'we comply' hand-waving.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1">
                <a:solidFill>
                  <a:srgbClr val="F3F7FC"/>
                </a:solidFill>
                <a:latin typeface="Calibri"/>
              </a:rPr>
              <a:t>Pre-final-rule readiness gate — 8 questions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005840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161288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1161288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Have you mapped every existing customer relationship to a tiered risk profile under the BSA framework?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664208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1819656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1819656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Is your CIP procedure documented, board-approved, and executed at every onboarding?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2322576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7240" y="2478024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2478024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Are OFAC SDN + sectoral sanctions screened at issuance, redemption, AND transfer (the 3-point check)?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2980944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3136391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04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3136391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Do you have an end-to-end transaction-monitoring rule set tuned to stablecoin typologies (peeling, mixers, structuring)?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3639311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794759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05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1600" y="3794759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Is your SAR-filing pipeline rehearsed — draft to file within 30 days, continuing-activity every 90 days?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4297679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77240" y="4453127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06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0" y="4453127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Are records retained for 5 years minimum on customer files + transactions + screening + reports?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" y="4956047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77240" y="5111495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07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71600" y="5111495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Have you named a qualified BSA officer with documented authority + reporting line to the board?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5614415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5769863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08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71600" y="5769863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Is your independent BSA audit scheduled, scoped, and resourced for the next 12 months?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400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94A3B8"/>
                </a:solidFill>
                <a:latin typeface="Calibri"/>
              </a:rPr>
              <a:t>Any 'no' = a buyer who needs CUSTODIA Growth+ or GRC Tier 2 BEFORE the NPRM finalizes. INTG-AE-SELFSERVE qualification gate.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1">
                <a:solidFill>
                  <a:srgbClr val="F3F7FC"/>
                </a:solidFill>
                <a:latin typeface="Calibri"/>
              </a:rPr>
              <a:t>Pricing + how to claim the evidence pack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005840"/>
            <a:ext cx="5440680" cy="502920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143000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800" b="1">
                <a:solidFill>
                  <a:srgbClr val="00D4B8"/>
                </a:solidFill>
                <a:latin typeface="Calibri"/>
              </a:rPr>
              <a:t>CUSTODIA Growth → Scale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55448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F3F7FC"/>
                </a:solidFill>
                <a:latin typeface="Calibri"/>
              </a:rPr>
              <a:t>€2,999 → €7,999 / month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192024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94A3B8"/>
                </a:solidFill>
                <a:latin typeface="Calibri"/>
              </a:rPr>
              <a:t>Included for stablecoin operators: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331720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Tiered KYC / CIP onboarding pipeline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660903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OFAC SDN + sectoral + DPRK Lazarus screening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990087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Real-time + retrospective tx monitoring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3319271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5y retention on all customer + txn records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" y="3648455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1 evidence-pack export / month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977639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Up to 500k monitored users (Growth) / 5M (Scale)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8680" y="4306824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Sanctions-clear settlement attestation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557784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D4AF37"/>
                </a:solidFill>
                <a:latin typeface="Calibri"/>
              </a:rPr>
              <a:t>Best for: stablecoin issuers, payment-stablecoin platforms, custodial wallets serving US users.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63640" y="1005840"/>
            <a:ext cx="5440680" cy="5029200"/>
          </a:xfrm>
          <a:prstGeom prst="rect">
            <a:avLst/>
          </a:prstGeom>
          <a:solidFill>
            <a:srgbClr val="0D1628"/>
          </a:solidFill>
          <a:ln w="9525"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92240" y="1143000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800" b="1">
                <a:solidFill>
                  <a:srgbClr val="D4AF37"/>
                </a:solidFill>
                <a:latin typeface="Calibri"/>
              </a:rPr>
              <a:t>GRC Tier 2 (BSA officer wrapper)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155448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F3F7FC"/>
                </a:solidFill>
                <a:latin typeface="Calibri"/>
              </a:rPr>
              <a:t>€149,999 / month + 20 workspaces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240" y="192024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94A3B8"/>
                </a:solidFill>
                <a:latin typeface="Calibri"/>
              </a:rPr>
              <a:t>Adds on top of CUSTODIA: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83680" y="2331720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Written AML program template + board cover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0" y="2660903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Auto-drafted SARs + CTRs in officer queue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83680" y="2990087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Examiner-ready independent-test evidence pack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3680" y="3319271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Article-by-article BSA obligation evidence map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0" y="3648455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Dedicated success engineer + 24/5 SLA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83680" y="3977639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Multi-jurisdiction reg-pack (MiCA + DORA + AMLR + EU AI Act + GENIUS Act)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83680" y="4306824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Up to 20 federated workspaces (multi-entity groups)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557784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D4AF37"/>
                </a:solidFill>
                <a:latin typeface="Calibri"/>
              </a:rPr>
              <a:t>Best for: federally-chartered stablecoin issuers, multi-entity stablecoin groups, banks running stablecoin ops.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44652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22C55E"/>
                </a:solidFill>
                <a:latin typeface="Calibri"/>
              </a:rPr>
              <a:t>To claim: ping success@cryptoshieldai.ai with subject "GENIUS Act PPSI pack — &lt;your tier&gt;". 24h turnaround.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743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800" b="1">
                <a:solidFill>
                  <a:srgbClr val="F3F7FC"/>
                </a:solidFill>
                <a:latin typeface="Calibri"/>
              </a:rPr>
              <a:t>References · provenance trail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94A3B8"/>
                </a:solidFill>
                <a:latin typeface="Calibri"/>
              </a:rPr>
              <a:t>Customer-facing artifact — every claim cited below is independently verifiable.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097280"/>
            <a:ext cx="109728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D4AF37"/>
                </a:solidFill>
                <a:latin typeface="Calibri"/>
              </a:rPr>
              <a:t>GENIUS Act NPRM + Treasury / FinCEN / OFAC framing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1389888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Treasury sb0435 — NPRM published in the Federal Register 2026-03-02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64592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OCC Bulletin 2026-3 — companion supervisory guidance for federally-chartered issuers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90195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Paul Hastings client alert — PPSI as BSA financial institution analysis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249424"/>
            <a:ext cx="109728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D4AF37"/>
                </a:solidFill>
                <a:latin typeface="Calibri"/>
              </a:rPr>
              <a:t>BSA statutory framework (already in force)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420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31 U.S.C. § 5311 et seq. — Bank Secrecy Act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798064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31 U.S.C. § 5322 — willful violation criminal penalties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3054096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31 CFR Chapter X — FinCEN implementing regulations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3310128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FinCEN civil penalty matrix (revised periodically; consult current schedule)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3657600"/>
            <a:ext cx="109728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D4AF37"/>
                </a:solidFill>
                <a:latin typeface="Calibri"/>
              </a:rPr>
              <a:t>OFAC sanctions framework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3950208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31 CFR Part 501 — Reporting, Procedures and Penalties Regulations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420624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OFAC Enforcement Guidelines (IEEPA + TWEA-based penalty calculation)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" y="446227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OFAC FAQ 401 + 402 — sanctions screening in virtual-currency context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4809744"/>
            <a:ext cx="109728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D4AF37"/>
                </a:solidFill>
                <a:latin typeface="Calibri"/>
              </a:rPr>
              <a:t>CryptoShield internal coverage attestations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510235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docs/wallet_no_drain/Global_Scan_2026_06_01.pptx — GS-2026-06-01-014 verified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5358384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verify-cert.html — publicly-verifiable Pre-Deploy Audit cert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5614416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Canonical pricing memory — CUSTODIA + GRC tier matrix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" y="644652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>
                <a:solidFill>
                  <a:srgbClr val="94A3B8"/>
                </a:solidFill>
                <a:latin typeface="Calibri"/>
              </a:rPr>
              <a:t>Provenance law 2026-06-01: every customer-facing artifact closes with this slide. No URL listed = no claim made in deck. Specific penalty figures use 'up to ~' framing where exact amounts depend on inflation-adjusted schedules — we deliberately do not invent precision we do not have.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